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767" r:id="rId2"/>
    <p:sldId id="770" r:id="rId3"/>
    <p:sldId id="805" r:id="rId4"/>
    <p:sldId id="780" r:id="rId5"/>
    <p:sldId id="787" r:id="rId6"/>
    <p:sldId id="806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7" r:id="rId27"/>
    <p:sldId id="828" r:id="rId28"/>
    <p:sldId id="829" r:id="rId29"/>
    <p:sldId id="830" r:id="rId30"/>
    <p:sldId id="831" r:id="rId31"/>
    <p:sldId id="832" r:id="rId32"/>
    <p:sldId id="833" r:id="rId33"/>
    <p:sldId id="834" r:id="rId34"/>
    <p:sldId id="804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767"/>
            <p14:sldId id="770"/>
            <p14:sldId id="805"/>
          </p14:sldIdLst>
        </p14:section>
        <p14:section name="01. Introduction" id="{29EE1053-49ED-4FAA-98DB-AA6E55697A51}">
          <p14:sldIdLst>
            <p14:sldId id="780"/>
            <p14:sldId id="787"/>
            <p14:sldId id="806"/>
            <p14:sldId id="807"/>
            <p14:sldId id="808"/>
            <p14:sldId id="809"/>
            <p14:sldId id="810"/>
            <p14:sldId id="811"/>
          </p14:sldIdLst>
        </p14:section>
        <p14:section name="02. Design Specifications" id="{49FC3D00-A80E-4446-94BC-BF6CF6CBC5A0}">
          <p14:sldIdLst>
            <p14:sldId id="812"/>
            <p14:sldId id="813"/>
            <p14:sldId id="814"/>
          </p14:sldIdLst>
        </p14:section>
        <p14:section name="03. Design Implementation" id="{054658BF-0ECE-42E7-B0D5-3870B4ED79B4}">
          <p14:sldIdLst>
            <p14:sldId id="815"/>
            <p14:sldId id="816"/>
            <p14:sldId id="817"/>
            <p14:sldId id="818"/>
            <p14:sldId id="820"/>
            <p14:sldId id="821"/>
            <p14:sldId id="822"/>
            <p14:sldId id="823"/>
            <p14:sldId id="824"/>
            <p14:sldId id="825"/>
          </p14:sldIdLst>
        </p14:section>
        <p14:section name="04. Design Testing" id="{0CEA9DF4-6276-450E-B948-09183341B08D}">
          <p14:sldIdLst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Minh Duc 20172476" initials="PMD2" lastIdx="1" clrIdx="0">
    <p:extLst>
      <p:ext uri="{19B8F6BF-5375-455C-9EA6-DF929625EA0E}">
        <p15:presenceInfo xmlns:p15="http://schemas.microsoft.com/office/powerpoint/2012/main" userId="Pham Minh Duc 2017247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585"/>
    <a:srgbClr val="FFFFFF"/>
    <a:srgbClr val="E5E6EA"/>
    <a:srgbClr val="101318"/>
    <a:srgbClr val="12161C"/>
    <a:srgbClr val="292D34"/>
    <a:srgbClr val="F3644D"/>
    <a:srgbClr val="344152"/>
    <a:srgbClr val="F2F1F6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3" autoAdjust="0"/>
    <p:restoredTop sz="95149" autoAdjust="0"/>
  </p:normalViewPr>
  <p:slideViewPr>
    <p:cSldViewPr snapToGrid="0" showGuides="1">
      <p:cViewPr varScale="1">
        <p:scale>
          <a:sx n="141" d="100"/>
          <a:sy n="141" d="100"/>
        </p:scale>
        <p:origin x="102" y="102"/>
      </p:cViewPr>
      <p:guideLst>
        <p:guide orient="horz" pos="164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-192"/>
    </p:cViewPr>
  </p:sorterViewPr>
  <p:notesViewPr>
    <p:cSldViewPr snapToGrid="0" showGuides="1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6:19:36.516" idx="1">
    <p:pos x="5760" y="-55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6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50" y="2063749"/>
            <a:ext cx="6381750" cy="993775"/>
          </a:xfrm>
          <a:prstGeom prst="rect">
            <a:avLst/>
          </a:prstGeom>
        </p:spPr>
        <p:txBody>
          <a:bodyPr anchor="ctr"/>
          <a:lstStyle>
            <a:lvl1pPr>
              <a:defRPr sz="35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0" y="0"/>
            <a:ext cx="2276475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609600" y="1960562"/>
            <a:ext cx="1847850" cy="1374776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10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4163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07009" y="1373519"/>
            <a:ext cx="2097741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5801" y="1373519"/>
            <a:ext cx="3484709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708621" y="3197328"/>
            <a:ext cx="3596129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41249" y="1373519"/>
            <a:ext cx="2116950" cy="1777597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85800" y="3197328"/>
            <a:ext cx="1976718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41249" y="3197328"/>
            <a:ext cx="2116950" cy="155755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57308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69249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181190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593131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05072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417013" y="1494541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7308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69249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181190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93131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005072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417013" y="3148916"/>
            <a:ext cx="1371600" cy="161672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22" name="Conector recto 21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21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526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532965" y="1494542"/>
            <a:ext cx="1521439" cy="1513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54404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5843" y="1494542"/>
            <a:ext cx="1521439" cy="151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7281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618720" y="1494542"/>
            <a:ext cx="1521439" cy="15137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11526" y="3008300"/>
            <a:ext cx="1521439" cy="1513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532965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3054403" y="3008300"/>
            <a:ext cx="1521439" cy="15137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842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097280" y="3008300"/>
            <a:ext cx="1521439" cy="15137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618719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6" name="Conector recto 15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23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1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526" y="1494542"/>
            <a:ext cx="4564314" cy="3027516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575843" y="1494542"/>
            <a:ext cx="1521439" cy="151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7281" y="1494542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618720" y="1494542"/>
            <a:ext cx="1521439" cy="15137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5842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097280" y="3008300"/>
            <a:ext cx="1521439" cy="15137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618719" y="3008300"/>
            <a:ext cx="1521439" cy="1513758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93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1483" y="1851849"/>
            <a:ext cx="3224516" cy="1996994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8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87506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94314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01122" y="2002195"/>
            <a:ext cx="2213002" cy="128849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38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697674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36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58369" y="1483522"/>
            <a:ext cx="2005532" cy="2005532"/>
          </a:xfrm>
          <a:prstGeom prst="round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278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12357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14155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15954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5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06681"/>
            <a:ext cx="6381750" cy="552449"/>
          </a:xfrm>
          <a:prstGeom prst="rect">
            <a:avLst/>
          </a:prstGeom>
        </p:spPr>
        <p:txBody>
          <a:bodyPr anchor="ctr"/>
          <a:lstStyle>
            <a:lvl1pPr>
              <a:defRPr sz="2000" baseline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1" y="106680"/>
            <a:ext cx="800100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238126" y="186848"/>
            <a:ext cx="561975" cy="392113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83485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0559" y="3212435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16184" y="1483523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16184" y="3212435"/>
            <a:ext cx="1602121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502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0559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29001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47443" y="1483523"/>
            <a:ext cx="2103504" cy="1346124"/>
          </a:xfrm>
          <a:prstGeom prst="roundRect">
            <a:avLst>
              <a:gd name="adj" fmla="val 8034"/>
            </a:avLst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18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5249" cy="514350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00923" y="464183"/>
            <a:ext cx="4292203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00923" y="1082202"/>
            <a:ext cx="4292203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4592427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9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39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1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 altLang="en-US" sz="750" b="0" dirty="0"/>
          </a:p>
        </p:txBody>
      </p:sp>
    </p:spTree>
    <p:extLst>
      <p:ext uri="{BB962C8B-B14F-4D97-AF65-F5344CB8AC3E}">
        <p14:creationId xmlns:p14="http://schemas.microsoft.com/office/powerpoint/2010/main" val="2710713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2026">
          <p15:clr>
            <a:srgbClr val="FBAE40"/>
          </p15:clr>
        </p15:guide>
        <p15:guide id="3" pos="565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F7B47-9D3E-2748-9CA4-B6C213F26F84}" type="slidenum">
              <a:rPr lang="es-ES"/>
              <a:pPr>
                <a:defRPr/>
              </a:pPr>
              <a:t>‹#›</a:t>
            </a:fld>
            <a:endParaRPr lang="es-E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2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ED8C0A-DC89-4387-A899-B96097E9349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A95D5-CED0-424E-8FD7-8D9D5734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06681"/>
            <a:ext cx="6381750" cy="552449"/>
          </a:xfrm>
          <a:prstGeom prst="rect">
            <a:avLst/>
          </a:prstGeom>
        </p:spPr>
        <p:txBody>
          <a:bodyPr anchor="ctr"/>
          <a:lstStyle>
            <a:lvl1pPr>
              <a:defRPr sz="2000" baseline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B0099-857B-45CC-80E2-E1A8FA79FED7}"/>
              </a:ext>
            </a:extLst>
          </p:cNvPr>
          <p:cNvSpPr/>
          <p:nvPr userDrawn="1"/>
        </p:nvSpPr>
        <p:spPr>
          <a:xfrm>
            <a:off x="1" y="106680"/>
            <a:ext cx="800100" cy="5524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E5E7E-2B4A-428F-80DA-20480C3D7CE9}"/>
              </a:ext>
            </a:extLst>
          </p:cNvPr>
          <p:cNvSpPr txBox="1">
            <a:spLocks/>
          </p:cNvSpPr>
          <p:nvPr userDrawn="1"/>
        </p:nvSpPr>
        <p:spPr>
          <a:xfrm>
            <a:off x="238126" y="186848"/>
            <a:ext cx="561975" cy="392113"/>
          </a:xfrm>
          <a:prstGeom prst="rect">
            <a:avLst/>
          </a:prstGeom>
        </p:spPr>
        <p:txBody>
          <a:bodyPr anchor="ctr"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9579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2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1676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986688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61699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36710" y="1460107"/>
            <a:ext cx="1375923" cy="2038049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2322500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9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502" y="1342432"/>
            <a:ext cx="1883832" cy="1928182"/>
          </a:xfrm>
          <a:prstGeom prst="ellipse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9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37310" y="179918"/>
            <a:ext cx="3975088" cy="4751918"/>
          </a:xfrm>
          <a:custGeom>
            <a:avLst/>
            <a:gdLst/>
            <a:ahLst/>
            <a:cxnLst/>
            <a:rect l="l" t="t" r="r" b="b"/>
            <a:pathLst>
              <a:path w="4335753" h="5183067">
                <a:moveTo>
                  <a:pt x="2624125" y="1178296"/>
                </a:moveTo>
                <a:cubicBezTo>
                  <a:pt x="2698245" y="1173058"/>
                  <a:pt x="2774671" y="1189136"/>
                  <a:pt x="2843864" y="1229085"/>
                </a:cubicBezTo>
                <a:cubicBezTo>
                  <a:pt x="3028381" y="1335615"/>
                  <a:pt x="3091600" y="1571555"/>
                  <a:pt x="2985070" y="1756071"/>
                </a:cubicBezTo>
                <a:lnTo>
                  <a:pt x="1117895" y="4990113"/>
                </a:lnTo>
                <a:cubicBezTo>
                  <a:pt x="1011365" y="5174629"/>
                  <a:pt x="775425" y="5237849"/>
                  <a:pt x="590909" y="5131318"/>
                </a:cubicBezTo>
                <a:cubicBezTo>
                  <a:pt x="406393" y="5024788"/>
                  <a:pt x="343173" y="4788848"/>
                  <a:pt x="449703" y="4604332"/>
                </a:cubicBezTo>
                <a:lnTo>
                  <a:pt x="2316878" y="1370290"/>
                </a:lnTo>
                <a:cubicBezTo>
                  <a:pt x="2383459" y="1254968"/>
                  <a:pt x="2500592" y="1187027"/>
                  <a:pt x="2624125" y="1178296"/>
                </a:cubicBezTo>
                <a:close/>
                <a:moveTo>
                  <a:pt x="3923060" y="861165"/>
                </a:moveTo>
                <a:cubicBezTo>
                  <a:pt x="3997180" y="855927"/>
                  <a:pt x="4073605" y="872005"/>
                  <a:pt x="4142799" y="911954"/>
                </a:cubicBezTo>
                <a:cubicBezTo>
                  <a:pt x="4327315" y="1018484"/>
                  <a:pt x="4390534" y="1254424"/>
                  <a:pt x="4284004" y="1438940"/>
                </a:cubicBezTo>
                <a:lnTo>
                  <a:pt x="2416832" y="4672979"/>
                </a:lnTo>
                <a:cubicBezTo>
                  <a:pt x="2310301" y="4857495"/>
                  <a:pt x="2074361" y="4920715"/>
                  <a:pt x="1889845" y="4814185"/>
                </a:cubicBezTo>
                <a:cubicBezTo>
                  <a:pt x="1705329" y="4707654"/>
                  <a:pt x="1642109" y="4471714"/>
                  <a:pt x="1748639" y="4287198"/>
                </a:cubicBezTo>
                <a:lnTo>
                  <a:pt x="3615812" y="1053159"/>
                </a:lnTo>
                <a:cubicBezTo>
                  <a:pt x="3682394" y="937837"/>
                  <a:pt x="3799525" y="869895"/>
                  <a:pt x="3923060" y="861165"/>
                </a:cubicBezTo>
                <a:close/>
                <a:moveTo>
                  <a:pt x="2226169" y="961"/>
                </a:moveTo>
                <a:cubicBezTo>
                  <a:pt x="2300289" y="-4277"/>
                  <a:pt x="2376714" y="11800"/>
                  <a:pt x="2445908" y="51750"/>
                </a:cubicBezTo>
                <a:cubicBezTo>
                  <a:pt x="2630424" y="158280"/>
                  <a:pt x="2693644" y="394220"/>
                  <a:pt x="2587114" y="578736"/>
                </a:cubicBezTo>
                <a:lnTo>
                  <a:pt x="719942" y="3812773"/>
                </a:lnTo>
                <a:cubicBezTo>
                  <a:pt x="613411" y="3997289"/>
                  <a:pt x="377471" y="4060509"/>
                  <a:pt x="192955" y="3953979"/>
                </a:cubicBezTo>
                <a:cubicBezTo>
                  <a:pt x="8439" y="3847448"/>
                  <a:pt x="-54781" y="3611508"/>
                  <a:pt x="51749" y="3426992"/>
                </a:cubicBezTo>
                <a:lnTo>
                  <a:pt x="1918921" y="192955"/>
                </a:lnTo>
                <a:cubicBezTo>
                  <a:pt x="1985503" y="77633"/>
                  <a:pt x="2102635" y="9691"/>
                  <a:pt x="2226169" y="961"/>
                </a:cubicBezTo>
                <a:close/>
              </a:path>
            </a:pathLst>
          </a:cu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02699" y="-1128666"/>
            <a:ext cx="2610947" cy="6907166"/>
            <a:chOff x="4347766" y="-2256740"/>
            <a:chExt cx="1816052" cy="4804336"/>
          </a:xfrm>
          <a:noFill/>
        </p:grpSpPr>
        <p:sp>
          <p:nvSpPr>
            <p:cNvPr id="20" name="Rounded Rectangle 19"/>
            <p:cNvSpPr/>
            <p:nvPr/>
          </p:nvSpPr>
          <p:spPr>
            <a:xfrm rot="12600000">
              <a:off x="4699527" y="-877025"/>
              <a:ext cx="507999" cy="29667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 rot="12600000">
              <a:off x="5655819" y="-1073936"/>
              <a:ext cx="507999" cy="296673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 rot="12600000">
              <a:off x="4347766" y="-1640302"/>
              <a:ext cx="507999" cy="296672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 rot="12600000">
              <a:off x="4595733" y="-2256740"/>
              <a:ext cx="295165" cy="172377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12600000">
              <a:off x="5661664" y="823826"/>
              <a:ext cx="295165" cy="172377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31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57615" y="-10584"/>
            <a:ext cx="6087665" cy="5161583"/>
          </a:xfrm>
          <a:custGeom>
            <a:avLst/>
            <a:gdLst/>
            <a:ahLst/>
            <a:cxnLst/>
            <a:rect l="l" t="t" r="r" b="b"/>
            <a:pathLst>
              <a:path w="6087665" h="5161583">
                <a:moveTo>
                  <a:pt x="2932000" y="0"/>
                </a:moveTo>
                <a:lnTo>
                  <a:pt x="3457717" y="1763"/>
                </a:lnTo>
                <a:lnTo>
                  <a:pt x="2616927" y="1458054"/>
                </a:lnTo>
                <a:cubicBezTo>
                  <a:pt x="2541213" y="1589195"/>
                  <a:pt x="2586145" y="1756884"/>
                  <a:pt x="2717286" y="1832598"/>
                </a:cubicBezTo>
                <a:cubicBezTo>
                  <a:pt x="2848426" y="1908312"/>
                  <a:pt x="3016115" y="1863380"/>
                  <a:pt x="3091829" y="1732239"/>
                </a:cubicBezTo>
                <a:lnTo>
                  <a:pt x="4089696" y="3882"/>
                </a:lnTo>
                <a:lnTo>
                  <a:pt x="6087665" y="10583"/>
                </a:lnTo>
                <a:lnTo>
                  <a:pt x="6087665" y="5154083"/>
                </a:lnTo>
                <a:lnTo>
                  <a:pt x="1111540" y="5160214"/>
                </a:lnTo>
                <a:lnTo>
                  <a:pt x="1913017" y="3772014"/>
                </a:lnTo>
                <a:cubicBezTo>
                  <a:pt x="1986908" y="3644032"/>
                  <a:pt x="1943058" y="3480381"/>
                  <a:pt x="1815075" y="3406490"/>
                </a:cubicBezTo>
                <a:lnTo>
                  <a:pt x="1815077" y="3406490"/>
                </a:lnTo>
                <a:cubicBezTo>
                  <a:pt x="1687095" y="3332600"/>
                  <a:pt x="1523444" y="3376450"/>
                  <a:pt x="1449553" y="3504432"/>
                </a:cubicBezTo>
                <a:lnTo>
                  <a:pt x="493146" y="5160976"/>
                </a:lnTo>
                <a:lnTo>
                  <a:pt x="0" y="5161583"/>
                </a:lnTo>
                <a:close/>
              </a:path>
            </a:pathLst>
          </a:cu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2"/>
            <a:ext cx="7772400" cy="28940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777012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3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464183"/>
            <a:ext cx="7772400" cy="61317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300" b="1" i="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082200"/>
            <a:ext cx="7772400" cy="148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01" y="1545647"/>
            <a:ext cx="2097741" cy="3006381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29646" y="1545647"/>
            <a:ext cx="2097741" cy="1582913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73491" y="1545647"/>
            <a:ext cx="3484709" cy="1582913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973491" y="3165057"/>
            <a:ext cx="3484709" cy="1386971"/>
          </a:xfrm>
          <a:prstGeom prst="rect">
            <a:avLst/>
          </a:prstGeom>
          <a:solidFill>
            <a:srgbClr val="E5E6EA"/>
          </a:solidFill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29646" y="3165056"/>
            <a:ext cx="2097741" cy="1386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4210495" y="1013637"/>
            <a:ext cx="691114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67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781301" y="98660"/>
            <a:ext cx="280730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900" smtClean="0">
                <a:solidFill>
                  <a:schemeClr val="accent1">
                    <a:alpha val="50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pPr algn="l"/>
              <a:t>‹#›</a:t>
            </a:fld>
            <a:endParaRPr lang="en-US" sz="900" dirty="0">
              <a:solidFill>
                <a:schemeClr val="accent1">
                  <a:alpha val="50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8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694" r:id="rId4"/>
    <p:sldLayoutId id="2147483753" r:id="rId5"/>
    <p:sldLayoutId id="2147483750" r:id="rId6"/>
    <p:sldLayoutId id="2147483756" r:id="rId7"/>
    <p:sldLayoutId id="2147483754" r:id="rId8"/>
    <p:sldLayoutId id="2147483718" r:id="rId9"/>
    <p:sldLayoutId id="2147483719" r:id="rId10"/>
    <p:sldLayoutId id="2147483725" r:id="rId11"/>
    <p:sldLayoutId id="2147483726" r:id="rId12"/>
    <p:sldLayoutId id="2147483728" r:id="rId13"/>
    <p:sldLayoutId id="2147483716" r:id="rId14"/>
    <p:sldLayoutId id="2147483698" r:id="rId15"/>
    <p:sldLayoutId id="2147483695" r:id="rId16"/>
    <p:sldLayoutId id="2147483715" r:id="rId17"/>
    <p:sldLayoutId id="2147483710" r:id="rId18"/>
    <p:sldLayoutId id="2147483711" r:id="rId19"/>
    <p:sldLayoutId id="2147483714" r:id="rId20"/>
    <p:sldLayoutId id="2147483712" r:id="rId21"/>
    <p:sldLayoutId id="2147483709" r:id="rId22"/>
    <p:sldLayoutId id="2147483691" r:id="rId23"/>
    <p:sldLayoutId id="2147483692" r:id="rId24"/>
    <p:sldLayoutId id="2147483757" r:id="rId25"/>
    <p:sldLayoutId id="2147483758" r:id="rId2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basics.com/basics-uart-communication/" TargetMode="External"/><Relationship Id="rId2" Type="http://schemas.openxmlformats.org/officeDocument/2006/relationships/hyperlink" Target="https://www.analog.com/en/analog-dialogue/articles/uart-a-hardware-communication-protocol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phamngoclam2628/uart_vlsi" TargetMode="External"/><Relationship Id="rId4" Type="http://schemas.openxmlformats.org/officeDocument/2006/relationships/hyperlink" Target="https://www.infineon.com/dgdl/Infineon-Component_UART_V2.0-Software+Module+Datasheets-v02_05-EN.pdf?fileId=8ac78c8c7d0d8da4017d0e7f69251131&amp;utm_source=cypress&amp;utm_medium=referral&amp;utm_campaign=202110_globe_en_all_integration-fi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553A132-3F26-4DBC-BA6A-5090CA0D8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21172" r="21481" b="21667"/>
          <a:stretch/>
        </p:blipFill>
        <p:spPr>
          <a:xfrm>
            <a:off x="-2656322" y="583853"/>
            <a:ext cx="4093439" cy="40056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747F665-1474-4718-BE1D-459ECA3A09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8" t="23399" r="24165" b="23863"/>
          <a:stretch/>
        </p:blipFill>
        <p:spPr>
          <a:xfrm>
            <a:off x="7151277" y="3155404"/>
            <a:ext cx="2602323" cy="2617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6213" y="16212428"/>
            <a:ext cx="5209774" cy="280846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 dirty="0"/>
              <a:t>World One Powerful Presentation Template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2177999" y="1146350"/>
            <a:ext cx="4788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THIẾT KẾ VLSI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0D9FAB-1E1B-4A87-9067-990DFD88864C}"/>
              </a:ext>
            </a:extLst>
          </p:cNvPr>
          <p:cNvSpPr txBox="1">
            <a:spLocks/>
          </p:cNvSpPr>
          <p:nvPr/>
        </p:nvSpPr>
        <p:spPr>
          <a:xfrm>
            <a:off x="3034279" y="1811601"/>
            <a:ext cx="3075437" cy="4308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VLSI DESIGN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377C87F-F553-4624-8D64-9CA6F0FE4B11}"/>
              </a:ext>
            </a:extLst>
          </p:cNvPr>
          <p:cNvSpPr txBox="1">
            <a:spLocks/>
          </p:cNvSpPr>
          <p:nvPr/>
        </p:nvSpPr>
        <p:spPr>
          <a:xfrm>
            <a:off x="1248482" y="2549497"/>
            <a:ext cx="7105235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BÀI TẬP LỚN: THIẾT KẾ BỘ UART</a:t>
            </a:r>
            <a:b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  <a:ea typeface="Roboto Condensed bold" panose="02000000000000000000" pitchFamily="2" charset="0"/>
                <a:cs typeface="Segoe UI Bold" panose="020B0802040204020203" pitchFamily="34" charset="0"/>
              </a:rPr>
              <a:t>(UNIVERSAL ASYNCHRONOUS RECEIVER TRANSMITTER)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F8C06F4-4C7D-4638-A340-B66928FD5AF1}"/>
              </a:ext>
            </a:extLst>
          </p:cNvPr>
          <p:cNvSpPr txBox="1">
            <a:spLocks/>
          </p:cNvSpPr>
          <p:nvPr/>
        </p:nvSpPr>
        <p:spPr>
          <a:xfrm>
            <a:off x="1827621" y="3430341"/>
            <a:ext cx="5488756" cy="8439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GIẢNG VIÊN: 		TS. PHAN XUÂN VŨ</a:t>
            </a:r>
          </a:p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SINH VIÊN THỰC HIỆN : 	PHẠM NGỌC LÂM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	20182628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Roboto Condensed bold" panose="02000000000000000000" pitchFamily="2" charset="0"/>
              <a:cs typeface="Segoe UI Semibold" panose="020B0702040204020203" pitchFamily="34" charset="0"/>
            </a:endParaRPr>
          </a:p>
          <a:p>
            <a:pPr algn="l" defTabSz="685800">
              <a:lnSpc>
                <a:spcPct val="120000"/>
              </a:lnSpc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			PHẠM MINH ĐỨC	20172476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5F3B4-1293-4480-B901-E0081D31C620}"/>
              </a:ext>
            </a:extLst>
          </p:cNvPr>
          <p:cNvSpPr/>
          <p:nvPr/>
        </p:nvSpPr>
        <p:spPr>
          <a:xfrm>
            <a:off x="1437117" y="2330571"/>
            <a:ext cx="6731523" cy="91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125B79C-AC31-4090-B729-546716070311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0BC42A-4E82-490E-9945-63C7CF24FEEA}"/>
              </a:ext>
            </a:extLst>
          </p:cNvPr>
          <p:cNvSpPr txBox="1">
            <a:spLocks/>
          </p:cNvSpPr>
          <p:nvPr/>
        </p:nvSpPr>
        <p:spPr>
          <a:xfrm>
            <a:off x="1827621" y="228390"/>
            <a:ext cx="5488756" cy="5149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ĐẠI HỌC BÁCH KHOA HÀ NỘI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TRƯỜNG ĐIỆN – ĐIỆN TỬ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DAB836-54B3-4475-AC41-31CB98C12ED0}"/>
              </a:ext>
            </a:extLst>
          </p:cNvPr>
          <p:cNvSpPr/>
          <p:nvPr/>
        </p:nvSpPr>
        <p:spPr>
          <a:xfrm>
            <a:off x="8791575" y="42493"/>
            <a:ext cx="285750" cy="34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08031" y="1115126"/>
            <a:ext cx="4505253" cy="12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(sample)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cài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(preconfigured baud rate)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021DE-FB9B-4131-85B6-09FCE4F2DB72}"/>
              </a:ext>
            </a:extLst>
          </p:cNvPr>
          <p:cNvSpPr txBox="1"/>
          <p:nvPr/>
        </p:nvSpPr>
        <p:spPr>
          <a:xfrm>
            <a:off x="4818690" y="1115126"/>
            <a:ext cx="4258194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bỏ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bit, parity bit &amp; stop bit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EF9056-B73E-4AD4-932E-514AF323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51" y="2491389"/>
            <a:ext cx="4231849" cy="1992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D4CAC5-BC29-438D-8DDE-1A59B285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1313" y="2249100"/>
            <a:ext cx="3786627" cy="22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2204835"/>
            <a:ext cx="454645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parallel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09B6701-379F-4F62-A7C3-33074F8AA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488" y="659130"/>
            <a:ext cx="3591058" cy="40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9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  <a:t>THIẾT KẾ THÔNG SỐ</a:t>
            </a:r>
            <a:br>
              <a:rPr lang="en-US" sz="30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3">
                    <a:lumMod val="75000"/>
                  </a:schemeClr>
                </a:solidFill>
                <a:latin typeface="Segoe UI Bold" panose="020B0802040204020203" pitchFamily="34" charset="0"/>
              </a:rPr>
              <a:t>DESIGN SPECIFICATIONS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12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260203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THIẾT KẾ THÔNG SỐ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2894389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nhóm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đưa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ra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3333602"/>
            <a:ext cx="8247080" cy="124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Song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(Full Duplex)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(baud rate): 9600, 19200, 57600, 115200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phía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x16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vector 8 bit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2652005-D1E7-43C7-BE52-69A77E984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3" b="36628"/>
          <a:stretch/>
        </p:blipFill>
        <p:spPr>
          <a:xfrm>
            <a:off x="1251929" y="843124"/>
            <a:ext cx="6640141" cy="17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6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1C13394-3C01-4A49-9F13-95FCC610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4" b="28144"/>
          <a:stretch/>
        </p:blipFill>
        <p:spPr>
          <a:xfrm>
            <a:off x="400050" y="1243825"/>
            <a:ext cx="8247080" cy="138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THIẾT KẾ THÔNG SỐ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769249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nhóm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đưa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ra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tiếp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):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0" y="1138581"/>
            <a:ext cx="8247080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 bit,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bày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2D46-2509-4F4E-9C3C-FB422A62E83D}"/>
              </a:ext>
            </a:extLst>
          </p:cNvPr>
          <p:cNvSpPr txBox="1"/>
          <p:nvPr/>
        </p:nvSpPr>
        <p:spPr>
          <a:xfrm>
            <a:off x="186720" y="2695675"/>
            <a:ext cx="8247080" cy="213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tin, ta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chế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Parity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stop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bit 0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stop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bit 0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Overflow error: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thừa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ADEC0-34D5-4F99-8F6D-EB5DB8223E52}"/>
              </a:ext>
            </a:extLst>
          </p:cNvPr>
          <p:cNvSpPr txBox="1"/>
          <p:nvPr/>
        </p:nvSpPr>
        <p:spPr>
          <a:xfrm>
            <a:off x="2622318" y="2378242"/>
            <a:ext cx="3899363" cy="32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start bit, 8 data bit, 1 parity bit, 1 stop bit</a:t>
            </a:r>
          </a:p>
        </p:txBody>
      </p:sp>
    </p:spTree>
    <p:extLst>
      <p:ext uri="{BB962C8B-B14F-4D97-AF65-F5344CB8AC3E}">
        <p14:creationId xmlns:p14="http://schemas.microsoft.com/office/powerpoint/2010/main" val="250831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  <a:t>TRIỂN KHAI THIẾT KẾ</a:t>
            </a:r>
            <a:br>
              <a:rPr lang="en-US" sz="30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Segoe UI Bold" panose="020B0802040204020203" pitchFamily="34" charset="0"/>
              </a:rPr>
              <a:t>DESIGN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15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348375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F244304-2313-4F89-BF68-CAB8B8418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0" t="30745" r="11731" b="28470"/>
          <a:stretch/>
        </p:blipFill>
        <p:spPr>
          <a:xfrm>
            <a:off x="5933985" y="36231"/>
            <a:ext cx="2631790" cy="150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0" y="917625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40CFE467-0835-4E30-A441-7470EA1E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48689"/>
              </p:ext>
            </p:extLst>
          </p:nvPr>
        </p:nvGraphicFramePr>
        <p:xfrm>
          <a:off x="540574" y="1494667"/>
          <a:ext cx="8025201" cy="3329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25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056405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hệ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thống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(System clock)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UART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write_data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read_data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thu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(hay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chân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bus_data_in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bus_data_out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lên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458705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TX_status_register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trạng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của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727728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RX_status_register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trạng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của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183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tại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(hay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chân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02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99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1327180"/>
            <a:ext cx="299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F7989-EFCA-46CC-AECC-18F2CE0927FE}"/>
              </a:ext>
            </a:extLst>
          </p:cNvPr>
          <p:cNvSpPr txBox="1"/>
          <p:nvPr/>
        </p:nvSpPr>
        <p:spPr>
          <a:xfrm>
            <a:off x="186720" y="1668133"/>
            <a:ext cx="8247080" cy="242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nhỏ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hơn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– UART Transmitter: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Transmitter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TX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– UART Receiver: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RX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nhịp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Clock Generator</a:t>
            </a:r>
          </a:p>
        </p:txBody>
      </p:sp>
    </p:spTree>
    <p:extLst>
      <p:ext uri="{BB962C8B-B14F-4D97-AF65-F5344CB8AC3E}">
        <p14:creationId xmlns:p14="http://schemas.microsoft.com/office/powerpoint/2010/main" val="396682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186518-71CB-4961-83CF-335B880DC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4" y="997214"/>
            <a:ext cx="7868406" cy="3934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704829"/>
            <a:ext cx="660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 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đồ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143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Transmitter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07459B-1FB3-463C-9CFD-25445D966A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38788" r="16330" b="37374"/>
          <a:stretch/>
        </p:blipFill>
        <p:spPr>
          <a:xfrm>
            <a:off x="5451883" y="198870"/>
            <a:ext cx="3459935" cy="1360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227383"/>
            <a:ext cx="824708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Transmitter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TX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03AA1496-1E9F-4ADB-A595-83FE56969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55938"/>
              </p:ext>
            </p:extLst>
          </p:nvPr>
        </p:nvGraphicFramePr>
        <p:xfrm>
          <a:off x="559399" y="2301726"/>
          <a:ext cx="8025201" cy="217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25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056405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theo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tải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(baud rate)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tx_start_n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write_data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từ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Data Bus (In)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tx_done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đã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gói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2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871432"/>
            <a:ext cx="9144000" cy="2544782"/>
          </a:xfrm>
          <a:prstGeom prst="rect">
            <a:avLst/>
          </a:prstGeom>
          <a:solidFill>
            <a:srgbClr val="101318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0" y="1662726"/>
            <a:ext cx="9144000" cy="10623"/>
          </a:xfrm>
          <a:prstGeom prst="line">
            <a:avLst/>
          </a:prstGeom>
          <a:ln w="762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3557" y="2698693"/>
            <a:ext cx="8851953" cy="1471878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Giới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thiệu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về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bộ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UART 									04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kĩ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thuật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12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Triển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khai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	15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thử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Roboto Condensed Light" panose="02000000000000000000" pitchFamily="2" charset="0"/>
                <a:cs typeface="Segoe UI" panose="020B0502040204020203" pitchFamily="34" charset="0"/>
              </a:rPr>
              <a:t> 									25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3558" y="2018794"/>
            <a:ext cx="3488271" cy="4061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600" dirty="0">
                <a:solidFill>
                  <a:schemeClr val="accent1"/>
                </a:solidFill>
                <a:latin typeface="Segoe UI Bold" panose="020B0802040204020203" pitchFamily="34" charset="0"/>
                <a:cs typeface="Lemon/Milk"/>
              </a:rPr>
              <a:t>NỘI DUNG</a:t>
            </a:r>
            <a:endParaRPr lang="en-US" sz="2600" dirty="0">
              <a:solidFill>
                <a:schemeClr val="accent3"/>
              </a:solidFill>
              <a:latin typeface="Segoe UI Bold" panose="020B0802040204020203" pitchFamily="34" charset="0"/>
              <a:cs typeface="Lemon/Milk"/>
            </a:endParaRPr>
          </a:p>
        </p:txBody>
      </p:sp>
      <p:cxnSp>
        <p:nvCxnSpPr>
          <p:cNvPr id="28" name="Conector recto 27"/>
          <p:cNvCxnSpPr>
            <a:cxnSpLocks/>
          </p:cNvCxnSpPr>
          <p:nvPr/>
        </p:nvCxnSpPr>
        <p:spPr>
          <a:xfrm>
            <a:off x="199718" y="2358743"/>
            <a:ext cx="1668411" cy="0"/>
          </a:xfrm>
          <a:prstGeom prst="line">
            <a:avLst/>
          </a:prstGeom>
          <a:ln w="25400" cmpd="sng">
            <a:solidFill>
              <a:schemeClr val="accent3"/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37776AF5-8A43-4A14-AF35-1BD172AA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A988864-806C-4248-84EE-9BDB6FC38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622FBA6-EF8A-47B4-B28F-E43BBF539CB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6" b="34607"/>
          <a:stretch/>
        </p:blipFill>
        <p:spPr>
          <a:xfrm>
            <a:off x="0" y="-879475"/>
            <a:ext cx="9144000" cy="2520950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1D44F82A-8C32-4186-BBE6-D12278958A3B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68EA51C-AB11-4B83-BB7F-A0FFFB05A405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31755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88BB71-D25C-433A-AB85-B4C399B0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754" b="2754"/>
          <a:stretch/>
        </p:blipFill>
        <p:spPr>
          <a:xfrm>
            <a:off x="3183823" y="970433"/>
            <a:ext cx="5960177" cy="351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Transmitter: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Mô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212730"/>
            <a:ext cx="3276916" cy="317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tx_start_n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tx_start_n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SENDING,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nạp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shift register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 &amp;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</p:txBody>
      </p:sp>
    </p:spTree>
    <p:extLst>
      <p:ext uri="{BB962C8B-B14F-4D97-AF65-F5344CB8AC3E}">
        <p14:creationId xmlns:p14="http://schemas.microsoft.com/office/powerpoint/2010/main" val="95774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A362CBF-6D62-45B3-BF23-454590A2F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31380" r="18620" b="31718"/>
          <a:stretch/>
        </p:blipFill>
        <p:spPr>
          <a:xfrm>
            <a:off x="5701145" y="141622"/>
            <a:ext cx="3051605" cy="178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Receiver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247080" cy="95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Receiver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FIFO, RX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03AA1496-1E9F-4ADB-A595-83FE56969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16802"/>
              </p:ext>
            </p:extLst>
          </p:nvPr>
        </p:nvGraphicFramePr>
        <p:xfrm>
          <a:off x="540574" y="2124189"/>
          <a:ext cx="8247080" cy="265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907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1016915">
                  <a:extLst>
                    <a:ext uri="{9D8B030D-6E8A-4147-A177-3AD203B41FA5}">
                      <a16:colId xmlns:a16="http://schemas.microsoft.com/office/drawing/2014/main" val="1907785165"/>
                    </a:ext>
                  </a:extLst>
                </a:gridCol>
                <a:gridCol w="1441702">
                  <a:extLst>
                    <a:ext uri="{9D8B030D-6E8A-4147-A177-3AD203B41FA5}">
                      <a16:colId xmlns:a16="http://schemas.microsoft.com/office/drawing/2014/main" val="2083477404"/>
                    </a:ext>
                  </a:extLst>
                </a:gridCol>
                <a:gridCol w="4168556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20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Tên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cổng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Độ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rộng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Mô</a:t>
                      </a:r>
                      <a:r>
                        <a:rPr lang="en-US" sz="14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tả</a:t>
                      </a:r>
                      <a:endParaRPr lang="en-US" sz="1400" dirty="0">
                        <a:latin typeface="Segoe UI Bold" panose="020B0802040204020203" pitchFamily="34" charset="0"/>
                        <a:ea typeface="Segoe UI Black" panose="020B0A02040204020203" pitchFamily="34" charset="0"/>
                        <a:cs typeface="Segoe UI Bold" panose="020B08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23872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clk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clock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theo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lấy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mẫu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(sampling rate)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đặt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lại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giá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trị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213446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serial_data_in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serial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rx_start_n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điều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khiển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hoạt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read_data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data_out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Đầu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ghi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được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Data Bus (Out)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rx_done</a:t>
                      </a:r>
                      <a:endParaRPr 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đã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gói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dữ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73580"/>
                  </a:ext>
                </a:extLst>
              </a:tr>
              <a:tr h="21052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*_error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hiệu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lỗi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trong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quá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(parity, stop, break, overflow)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97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92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0696AF3-BF40-490C-B27A-B18FD955B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68" y="0"/>
            <a:ext cx="404135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2075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Receiver: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Mô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chức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năng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50579" y="1193439"/>
            <a:ext cx="5320463" cy="3395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rx_start_n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khác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thừa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STARTING: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RECEIVING (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x16. Sau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(9 bit),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error hay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break error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stop bit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parity</a:t>
            </a:r>
          </a:p>
          <a:p>
            <a:pPr marL="16573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tải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  <a:p>
            <a:pPr marL="16573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IDLE</a:t>
            </a:r>
          </a:p>
        </p:txBody>
      </p:sp>
    </p:spTree>
    <p:extLst>
      <p:ext uri="{BB962C8B-B14F-4D97-AF65-F5344CB8AC3E}">
        <p14:creationId xmlns:p14="http://schemas.microsoft.com/office/powerpoint/2010/main" val="170429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Clock Generator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500080" cy="242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hồ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(internal clock),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TX, RX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system_clock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reset_n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sample_clk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clock: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Transmitter Controller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D96663-4E99-41EA-85E6-21A061B2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85" y="3607779"/>
            <a:ext cx="4820949" cy="11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3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41622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TRIỂN KHAI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1196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Lập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với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HDL 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SystemVerilog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032128"/>
            <a:ext cx="8500080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nghĩa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rõ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ràng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SystemVerilog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HDL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5394A-1DC1-4298-8F82-4E536546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60" y="1747382"/>
            <a:ext cx="6076654" cy="32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3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  <a:t>KIỂM TRA THIẾT KẾ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Segoe UI Bold" panose="020B0802040204020203" pitchFamily="34" charset="0"/>
              </a:rPr>
              <a:t>DESIGN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25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91568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829892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thiết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với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test case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86720" y="1170824"/>
            <a:ext cx="8500080" cy="361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SystemVerilog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HDL,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Receiver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Transmitter Controller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Clock Generator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chỉnh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Protocol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UART1,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→ UART2,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→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bus_data_out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7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Receiver Controller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0" y="1034884"/>
            <a:ext cx="5093001" cy="15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RX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serial_data_in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read_data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8FB27-7694-467B-8F69-EEF3795F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4" y="2706341"/>
            <a:ext cx="7754781" cy="21226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219660" y="701803"/>
            <a:ext cx="4737620" cy="1990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Controller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dãy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rx_done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parity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xét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thủ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phải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</a:t>
            </a: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Transmitter Controller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0" y="1034884"/>
            <a:ext cx="5093001" cy="15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TX Controller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write_data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219660" y="975817"/>
            <a:ext cx="4737620" cy="175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Controller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in, sang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dãy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tx_done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4083C-A5E7-4615-B1E8-1BA711BF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4" y="2734182"/>
            <a:ext cx="7484301" cy="21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Clock Generator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0550" y="1065164"/>
            <a:ext cx="4385280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Clock Generator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baud_rate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470180" y="1059011"/>
            <a:ext cx="4442088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&amp; clock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b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lần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UART)</a:t>
            </a:r>
          </a:p>
          <a:p>
            <a:pPr lvl="1">
              <a:lnSpc>
                <a:spcPct val="120000"/>
              </a:lnSpc>
            </a:pP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3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964E3-C744-467E-A51B-597020B1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" y="2490177"/>
            <a:ext cx="7919994" cy="22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PHÂN CÔNG </a:t>
            </a:r>
            <a:r>
              <a:rPr lang="en-US" dirty="0" err="1"/>
              <a:t>CÔNG</a:t>
            </a:r>
            <a:r>
              <a:rPr lang="en-US" dirty="0"/>
              <a:t> VIỆC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03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CB091E-4B89-43D2-A01F-74B3C08FF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9811"/>
              </p:ext>
            </p:extLst>
          </p:nvPr>
        </p:nvGraphicFramePr>
        <p:xfrm>
          <a:off x="287962" y="1027978"/>
          <a:ext cx="8568076" cy="3087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036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3138060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  <a:gridCol w="3290980">
                  <a:extLst>
                    <a:ext uri="{9D8B030D-6E8A-4147-A177-3AD203B41FA5}">
                      <a16:colId xmlns:a16="http://schemas.microsoft.com/office/drawing/2014/main" val="448249087"/>
                    </a:ext>
                  </a:extLst>
                </a:gridCol>
              </a:tblGrid>
              <a:tr h="725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CÔNG VIỆC/ </a:t>
                      </a:r>
                      <a:b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</a:br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THÀNH VIÊN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NGỌC LÂM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MINH ĐỨC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53782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Tìm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hiểu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lý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Tìm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kiếm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đọc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tài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liên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đến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Tổng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hợp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tài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liệu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liên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tới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68761"/>
                  </a:ext>
                </a:extLst>
              </a:tr>
              <a:tr h="53782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Thiết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thông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Thiết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cho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UART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nhóm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triển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khai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64296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Triển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khai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Kiểm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thử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Lập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HDL (System Verilog)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mẫu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testbench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Phân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tích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đưa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ra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 case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Hoàn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thành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các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testbench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64296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cáo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Viết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bản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cáo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cuối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cùng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(.docx)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Lập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bản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(.pptx)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Thuyết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trình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BA78E22-E012-4AFC-BC8B-AF4C3E759D7E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BB62F-CCF2-4F3D-B004-30B9850734E5}"/>
              </a:ext>
            </a:extLst>
          </p:cNvPr>
          <p:cNvSpPr/>
          <p:nvPr/>
        </p:nvSpPr>
        <p:spPr>
          <a:xfrm>
            <a:off x="287962" y="193638"/>
            <a:ext cx="389770" cy="365760"/>
          </a:xfrm>
          <a:prstGeom prst="rect">
            <a:avLst/>
          </a:prstGeom>
          <a:solidFill>
            <a:srgbClr val="0F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186720" y="692889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 FIFO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0550" y="1059011"/>
            <a:ext cx="4385280" cy="127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A90D-EBD3-425A-AB6F-F2133A347331}"/>
              </a:ext>
            </a:extLst>
          </p:cNvPr>
          <p:cNvSpPr txBox="1"/>
          <p:nvPr/>
        </p:nvSpPr>
        <p:spPr>
          <a:xfrm>
            <a:off x="4395830" y="82613"/>
            <a:ext cx="4442088" cy="229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waveform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FIFO. Con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trỏ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dừng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sườn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dương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gần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(40ns)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0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50ns,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kích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-&gt;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0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rồi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sang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(1010 1111)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115ns,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vectors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Full.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140ns,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tắt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lần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lượt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215ns,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vector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FIFO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empty.</a:t>
            </a:r>
          </a:p>
          <a:p>
            <a:pPr lvl="1">
              <a:lnSpc>
                <a:spcPct val="120000"/>
              </a:lnSpc>
            </a:pP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đúng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CF3C4-E365-4D12-92F7-D6C4AEC9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" y="2418213"/>
            <a:ext cx="8621038" cy="23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318244" y="1294197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Kiểm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khối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top: UART Protocol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42073" y="1660319"/>
            <a:ext cx="9001927" cy="24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testbench,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 UART1 &amp; UART2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kiện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bao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system_clk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reset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data_in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bus_data_in_1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ngẫu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nhiên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($random)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write_data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UART1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ra),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khiển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quá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2,600,000ns,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read_data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UART2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bus_data_out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19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KIỂM TRA THIẾT KẾ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3596672" y="185960"/>
            <a:ext cx="4385280" cy="39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UART Protocol: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Kết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quả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Waveform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016049-9575-4EC0-AED3-5178B05E5F52}"/>
              </a:ext>
            </a:extLst>
          </p:cNvPr>
          <p:cNvSpPr txBox="1">
            <a:spLocks/>
          </p:cNvSpPr>
          <p:nvPr/>
        </p:nvSpPr>
        <p:spPr>
          <a:xfrm>
            <a:off x="186720" y="95923"/>
            <a:ext cx="707709" cy="53243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000" dirty="0">
                <a:solidFill>
                  <a:schemeClr val="bg1"/>
                </a:solidFill>
                <a:latin typeface="Segoe UI Bold" panose="020B0802040204020203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79566" y="715360"/>
            <a:ext cx="8784866" cy="15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bus_data_in_1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ngẫu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(0010 0100).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write_data_1,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serial_data_out_1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2,200,000ns,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serial_data_out_1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TX_status_register_1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1)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2,297,805ns,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UART2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tràn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tức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0010 0100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Trùng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2,600,007ns,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read_data_2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nằm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bus_data_out_2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đọc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trả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mặc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0000 0000.</a:t>
            </a:r>
          </a:p>
          <a:p>
            <a:pPr>
              <a:lnSpc>
                <a:spcPct val="120000"/>
              </a:lnSpc>
            </a:pP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2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&amp; UART2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bản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D7F69-8BE1-48BD-87C1-2AE64B6F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7" y="2339544"/>
            <a:ext cx="8784865" cy="2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62911"/>
            <a:ext cx="6381750" cy="49749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PHÁT TRIỂN DỰ ÁN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33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2CAF4-502D-47FC-89D4-5F6A5C619141}"/>
              </a:ext>
            </a:extLst>
          </p:cNvPr>
          <p:cNvSpPr/>
          <p:nvPr/>
        </p:nvSpPr>
        <p:spPr>
          <a:xfrm>
            <a:off x="0" y="106681"/>
            <a:ext cx="800101" cy="5524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95458-F3F0-49BB-8EF6-3365ED039A3D}"/>
              </a:ext>
            </a:extLst>
          </p:cNvPr>
          <p:cNvSpPr txBox="1"/>
          <p:nvPr/>
        </p:nvSpPr>
        <p:spPr>
          <a:xfrm>
            <a:off x="179567" y="1243902"/>
            <a:ext cx="8784866" cy="301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mở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case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nghiệm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(parity, stop, break)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Full Duplex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tục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Bổ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cụ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(synthesis)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(static time analysis)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83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887276"/>
            <a:ext cx="271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DANH MỤC TLTK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55B3D-1FC9-42E2-92F9-32F4DC6C2171}"/>
              </a:ext>
            </a:extLst>
          </p:cNvPr>
          <p:cNvSpPr txBox="1"/>
          <p:nvPr/>
        </p:nvSpPr>
        <p:spPr>
          <a:xfrm>
            <a:off x="251461" y="1345099"/>
            <a:ext cx="8679180" cy="342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bài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VLSI”,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TS. Phan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Xuân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Website: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“UART: A Hardware Communication Protocol”,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analog.com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https://www.analog.com/en/analog-dialogue/articles/uart-a-hardware-communication-protocol.html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Website: </a:t>
            </a:r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“Basics of UART Communication”,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circuitbasics.com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https://www.circuitbasics.com/basics-uart-communication/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mẫu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UART Specifications: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Infineon.com – Cypress perform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u="sng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Đường</a:t>
            </a:r>
            <a:r>
              <a:rPr lang="en-US" i="1" u="sng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i="1" u="sng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dẫn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tới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“UART VLSI”</a:t>
            </a:r>
            <a:b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https://github.com/phamngoclam2628/uart_vlsi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9C5C79-10D5-4439-9906-D796A9A251B1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34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A90FB5-AC24-4050-9CF5-0A44054123FA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8E6BF-6DCC-403A-AAF1-23452E36309E}"/>
              </a:ext>
            </a:extLst>
          </p:cNvPr>
          <p:cNvSpPr/>
          <p:nvPr/>
        </p:nvSpPr>
        <p:spPr>
          <a:xfrm>
            <a:off x="251461" y="187036"/>
            <a:ext cx="462048" cy="369332"/>
          </a:xfrm>
          <a:prstGeom prst="rect">
            <a:avLst/>
          </a:prstGeom>
          <a:solidFill>
            <a:srgbClr val="0F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6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17176-BA18-4A53-9A88-01EA3ECB214E}"/>
              </a:ext>
            </a:extLst>
          </p:cNvPr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1A428-09AD-43CD-96CA-D1E79ED7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167" y="1904106"/>
            <a:ext cx="6498279" cy="1335285"/>
          </a:xfrm>
        </p:spPr>
        <p:txBody>
          <a:bodyPr anchor="ctr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GIỚI THIỆU VỀ BỘ UART</a:t>
            </a:r>
            <a:b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INTRODUCTION TO UART</a:t>
            </a:r>
            <a:br>
              <a:rPr lang="en-US" sz="30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</a:b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Segoe UI Bold" panose="020B0802040204020203" pitchFamily="34" charset="0"/>
              </a:rPr>
              <a:t>(UNIVERSAL ASYNCHRONOUS RECEIVER TRANSMITTER)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17FC8-F6F7-4271-AB9E-A5A9061996CF}"/>
              </a:ext>
            </a:extLst>
          </p:cNvPr>
          <p:cNvSpPr/>
          <p:nvPr/>
        </p:nvSpPr>
        <p:spPr>
          <a:xfrm>
            <a:off x="-1" y="0"/>
            <a:ext cx="2162175" cy="5143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AA6AD7-7A39-4CFD-BAFA-86615E891596}"/>
              </a:ext>
            </a:extLst>
          </p:cNvPr>
          <p:cNvSpPr txBox="1">
            <a:spLocks/>
          </p:cNvSpPr>
          <p:nvPr/>
        </p:nvSpPr>
        <p:spPr>
          <a:xfrm>
            <a:off x="397554" y="1763097"/>
            <a:ext cx="2009775" cy="1335285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accent1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11000" dirty="0">
                <a:solidFill>
                  <a:schemeClr val="bg1"/>
                </a:solidFill>
                <a:latin typeface="Segoe UI Bold" panose="020B0802040204020203" pitchFamily="34" charset="0"/>
              </a:rPr>
              <a:t>01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2584C27-79D8-403C-B3B9-D9B1B67A9798}"/>
              </a:ext>
            </a:extLst>
          </p:cNvPr>
          <p:cNvSpPr txBox="1">
            <a:spLocks/>
          </p:cNvSpPr>
          <p:nvPr/>
        </p:nvSpPr>
        <p:spPr>
          <a:xfrm>
            <a:off x="8705850" y="4854785"/>
            <a:ext cx="43815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04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9F64AD-6D84-44B4-A572-CC69688AE4B3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</p:spTree>
    <p:extLst>
      <p:ext uri="{BB962C8B-B14F-4D97-AF65-F5344CB8AC3E}">
        <p14:creationId xmlns:p14="http://schemas.microsoft.com/office/powerpoint/2010/main" val="15347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98E6F77-5AA4-490A-A437-98BB8B0108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34938" r="18482" b="34745"/>
          <a:stretch/>
        </p:blipFill>
        <p:spPr>
          <a:xfrm>
            <a:off x="5763854" y="3313355"/>
            <a:ext cx="3182477" cy="1541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1.1.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khái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niệm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1028462"/>
            <a:ext cx="8516023" cy="301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(Universal Asynchronous receiver-transmitter): 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rãi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(device-to-device)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cứng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(serial)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chỉnh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vừa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cặp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ghép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dưới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7B0255-D795-4E89-86A1-36451F6D370B}"/>
              </a:ext>
            </a:extLst>
          </p:cNvPr>
          <p:cNvSpPr txBox="1">
            <a:spLocks/>
          </p:cNvSpPr>
          <p:nvPr/>
        </p:nvSpPr>
        <p:spPr>
          <a:xfrm>
            <a:off x="1877568" y="4854784"/>
            <a:ext cx="6889916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Tham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khảo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https://www.analog.com/en/analog-dialogue/articles/uart-a-hardware-communication-protocol.html</a:t>
            </a:r>
          </a:p>
        </p:txBody>
      </p:sp>
    </p:spTree>
    <p:extLst>
      <p:ext uri="{BB962C8B-B14F-4D97-AF65-F5344CB8AC3E}">
        <p14:creationId xmlns:p14="http://schemas.microsoft.com/office/powerpoint/2010/main" val="213620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1.1.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khái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niệm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chung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51461" y="1028462"/>
            <a:ext cx="8516023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UART Interface – Giao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0023-773D-4903-8E54-2E3C8D18484F}"/>
              </a:ext>
            </a:extLst>
          </p:cNvPr>
          <p:cNvSpPr txBox="1"/>
          <p:nvPr/>
        </p:nvSpPr>
        <p:spPr>
          <a:xfrm>
            <a:off x="230953" y="1388882"/>
            <a:ext cx="8682093" cy="331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mỗi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Transmitter (Tx)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Receiver (Rx)</a:t>
            </a:r>
          </a:p>
          <a:p>
            <a:pPr marL="6286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(Data bus 1),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UART1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chân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TX (UART1)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RX (UART2).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UART2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serial,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(Data bus 2)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4483E8A-DB67-4318-AA00-C01314524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5814" y="464544"/>
            <a:ext cx="4287740" cy="1990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863B69-79E0-4B79-AAD4-BBED29CE2D77}"/>
              </a:ext>
            </a:extLst>
          </p:cNvPr>
          <p:cNvSpPr txBox="1"/>
          <p:nvPr/>
        </p:nvSpPr>
        <p:spPr>
          <a:xfrm>
            <a:off x="4361242" y="133940"/>
            <a:ext cx="4761242" cy="29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cùng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0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1.2.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trọng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3586332" y="674344"/>
            <a:ext cx="8516023" cy="360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chú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ý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UART: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9FD11132-3AAA-4C40-AF56-503B72CA7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51490"/>
              </p:ext>
            </p:extLst>
          </p:nvPr>
        </p:nvGraphicFramePr>
        <p:xfrm>
          <a:off x="559399" y="1157975"/>
          <a:ext cx="8025202" cy="354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291">
                  <a:extLst>
                    <a:ext uri="{9D8B030D-6E8A-4147-A177-3AD203B41FA5}">
                      <a16:colId xmlns:a16="http://schemas.microsoft.com/office/drawing/2014/main" val="2232331888"/>
                    </a:ext>
                  </a:extLst>
                </a:gridCol>
                <a:gridCol w="6039911">
                  <a:extLst>
                    <a:ext uri="{9D8B030D-6E8A-4147-A177-3AD203B41FA5}">
                      <a16:colId xmlns:a16="http://schemas.microsoft.com/office/drawing/2014/main" val="651336449"/>
                    </a:ext>
                  </a:extLst>
                </a:gridCol>
              </a:tblGrid>
              <a:tr h="462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THÔNG SỐ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Segoe UI Bold" panose="020B0802040204020203" pitchFamily="34" charset="0"/>
                          <a:ea typeface="Segoe UI Black" panose="020B0A02040204020203" pitchFamily="34" charset="0"/>
                          <a:cs typeface="Segoe UI Bold" panose="020B0802040204020203" pitchFamily="34" charset="0"/>
                        </a:rPr>
                        <a:t>GIÁ TRỊ/ĐẶC ĐIỂM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33079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Kết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Số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lượng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Qua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vật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lý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01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nếu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có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và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1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b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02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dây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nếu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cả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2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đều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phát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&amp;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324313"/>
                  </a:ext>
                </a:extLst>
              </a:tr>
              <a:tr h="333487"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Quan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hệ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kết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nối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1 - 1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61720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Phương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thức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Không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(Asynchronous)</a:t>
                      </a:r>
                      <a:endParaRPr lang="en-US" sz="13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369805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Tốc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độ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b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(Baud Rate)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9600, 19200, 38400, 57600, 115200,</a:t>
                      </a:r>
                      <a:b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</a:br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230400, 460800, 921600, 1000000, 1500000</a:t>
                      </a:r>
                      <a:endParaRPr lang="en-US" sz="13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428597"/>
                  </a:ext>
                </a:extLst>
              </a:tr>
              <a:tr h="688985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Khả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năng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endParaRPr 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ea typeface="Segoe UI Black" panose="020B0A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Song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công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(Full Duplex),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Bán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song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công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(Half Duplex),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truyền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(TX only)</a:t>
                      </a:r>
                      <a:b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hoặc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Chỉ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3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nhận</a:t>
                      </a:r>
                      <a:r>
                        <a:rPr lang="en-US" sz="13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ea typeface="Segoe UI Black" panose="020B0A02040204020203" pitchFamily="34" charset="0"/>
                          <a:cs typeface="Segoe UI" panose="020B0502040204020203" pitchFamily="34" charset="0"/>
                        </a:rPr>
                        <a:t> (RX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89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55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1.2.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Các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thông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số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trọng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313988" y="988345"/>
            <a:ext cx="8516023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 (packet),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A6A760-60C7-430B-B672-E06E9C9C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79" y="1736204"/>
            <a:ext cx="7863840" cy="766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D1979-7900-4DBE-94EC-21CF04468A42}"/>
              </a:ext>
            </a:extLst>
          </p:cNvPr>
          <p:cNvSpPr txBox="1"/>
          <p:nvPr/>
        </p:nvSpPr>
        <p:spPr>
          <a:xfrm>
            <a:off x="251461" y="2571750"/>
            <a:ext cx="8516023" cy="1837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Bit: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khởi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thường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điện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ở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Khi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bắt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kéo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thấp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kì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Frame: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Chứa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chính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lớn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bit parity),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đến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9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bit parity)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 Bit: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lái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thấp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khoảng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bit)</a:t>
            </a:r>
          </a:p>
        </p:txBody>
      </p:sp>
    </p:spTree>
    <p:extLst>
      <p:ext uri="{BB962C8B-B14F-4D97-AF65-F5344CB8AC3E}">
        <p14:creationId xmlns:p14="http://schemas.microsoft.com/office/powerpoint/2010/main" val="259146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2221-0683-47C0-9668-67E7C7B7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VỀ BỘ UART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D866B7-AF02-488D-B40E-6F767D0CCE29}"/>
              </a:ext>
            </a:extLst>
          </p:cNvPr>
          <p:cNvSpPr txBox="1">
            <a:spLocks/>
          </p:cNvSpPr>
          <p:nvPr/>
        </p:nvSpPr>
        <p:spPr>
          <a:xfrm>
            <a:off x="6947787" y="4854785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8921-2672-4EB0-AF5C-9F8541D5FF30}"/>
              </a:ext>
            </a:extLst>
          </p:cNvPr>
          <p:cNvSpPr txBox="1"/>
          <p:nvPr/>
        </p:nvSpPr>
        <p:spPr>
          <a:xfrm>
            <a:off x="251461" y="659130"/>
            <a:ext cx="86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1.3.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Quá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trình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truyền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nhận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UART:</a:t>
            </a:r>
            <a:endParaRPr lang="en-US" sz="1800" i="1" dirty="0">
              <a:solidFill>
                <a:srgbClr val="C00000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DB62A-B66A-4E7C-AAD2-04CB60E6DC44}"/>
              </a:ext>
            </a:extLst>
          </p:cNvPr>
          <p:cNvSpPr txBox="1"/>
          <p:nvPr/>
        </p:nvSpPr>
        <p:spPr>
          <a:xfrm>
            <a:off x="208031" y="1115126"/>
            <a:ext cx="4505253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đầu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Bus,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2D19B5-1C3F-4E2F-91ED-B52C77578127}"/>
              </a:ext>
            </a:extLst>
          </p:cNvPr>
          <p:cNvSpPr txBox="1">
            <a:spLocks/>
          </p:cNvSpPr>
          <p:nvPr/>
        </p:nvSpPr>
        <p:spPr>
          <a:xfrm>
            <a:off x="0" y="4854786"/>
            <a:ext cx="2196213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800"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Roboto Condensed bold" panose="02000000000000000000" pitchFamily="2" charset="0"/>
                <a:cs typeface="Segoe UI Semibold" panose="020B0702040204020203" pitchFamily="34" charset="0"/>
              </a:rPr>
              <a:t>THIẾT KẾ VLSI, 2021.1, 12981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0620B2-92E9-4407-BE40-3FED9879B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787" y="1841175"/>
            <a:ext cx="2663861" cy="2878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021DE-FB9B-4131-85B6-09FCE4F2DB72}"/>
              </a:ext>
            </a:extLst>
          </p:cNvPr>
          <p:cNvSpPr txBox="1"/>
          <p:nvPr/>
        </p:nvSpPr>
        <p:spPr>
          <a:xfrm>
            <a:off x="4677775" y="1115126"/>
            <a:ext cx="4258194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UART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bổ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sung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bit, parity bit, stop bit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gói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49D75E-B3EE-4A78-9AA7-52FCD279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4597" y="2021934"/>
            <a:ext cx="3684551" cy="21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2835"/>
      </p:ext>
    </p:extLst>
  </p:cSld>
  <p:clrMapOvr>
    <a:masterClrMapping/>
  </p:clrMapOvr>
</p:sld>
</file>

<file path=ppt/theme/theme1.xml><?xml version="1.0" encoding="utf-8"?>
<a:theme xmlns:a="http://schemas.openxmlformats.org/drawingml/2006/main" name="Sliz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Fox Presentation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mpd="sng">
          <a:solidFill>
            <a:schemeClr val="accent1">
              <a:lumMod val="75000"/>
            </a:schemeClr>
          </a:solidFill>
          <a:prstDash val="sysDash"/>
          <a:headEnd type="none"/>
          <a:tailEnd type="oval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15546</TotalTime>
  <Words>3801</Words>
  <Application>Microsoft Office PowerPoint</Application>
  <PresentationFormat>On-screen Show (16:9)</PresentationFormat>
  <Paragraphs>443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Lato Regular</vt:lpstr>
      <vt:lpstr>Raleway Black</vt:lpstr>
      <vt:lpstr>Roboto Condensed</vt:lpstr>
      <vt:lpstr>Segoe UI</vt:lpstr>
      <vt:lpstr>Segoe UI Bold</vt:lpstr>
      <vt:lpstr>Segoe UI Semibold</vt:lpstr>
      <vt:lpstr>Slize</vt:lpstr>
      <vt:lpstr>PowerPoint Presentation</vt:lpstr>
      <vt:lpstr>PowerPoint Presentation</vt:lpstr>
      <vt:lpstr>PHÂN CÔNG CÔNG VIỆC</vt:lpstr>
      <vt:lpstr>GIỚI THIỆU VỀ BỘ UART INTRODUCTION TO UART (UNIVERSAL ASYNCHRONOUS RECEIVER TRANSMITTER)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GIỚI THIỆU VỀ BỘ UART</vt:lpstr>
      <vt:lpstr>THIẾT KẾ THÔNG SỐ DESIGN SPECIFICATIONS</vt:lpstr>
      <vt:lpstr>THIẾT KẾ THÔNG SỐ</vt:lpstr>
      <vt:lpstr>THIẾT KẾ THÔNG SỐ</vt:lpstr>
      <vt:lpstr>TRIỂN KHAI THIẾT KẾ DESIGN IMPLEMENTATION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TRIỂN KHAI THIẾT KẾ</vt:lpstr>
      <vt:lpstr>KIỂM TRA THIẾT KẾ DESIGN TESTING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KIỂM TRA THIẾT KẾ</vt:lpstr>
      <vt:lpstr>PHÁT TRIỂN DỰ ÁN</vt:lpstr>
      <vt:lpstr>TÀI LIỆU THAM KHẢO</vt:lpstr>
    </vt:vector>
  </TitlesOfParts>
  <Manager/>
  <Company>HUST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Pham Minh Duc</dc:creator>
  <cp:keywords>Powerpoint, presentations, ppt, pptx, slides</cp:keywords>
  <dc:description/>
  <cp:lastModifiedBy>Pham Minh Duc 20172476</cp:lastModifiedBy>
  <cp:revision>1189</cp:revision>
  <dcterms:created xsi:type="dcterms:W3CDTF">2015-04-13T07:09:46Z</dcterms:created>
  <dcterms:modified xsi:type="dcterms:W3CDTF">2022-01-12T15:09:46Z</dcterms:modified>
  <cp:category>Powerpoint</cp:category>
</cp:coreProperties>
</file>